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4" r:id="rId7"/>
    <p:sldId id="265" r:id="rId8"/>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5BAC9-7DB6-47A4-B581-FE39F8D7B6E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190928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BAC9-7DB6-47A4-B581-FE39F8D7B6E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248329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BAC9-7DB6-47A4-B581-FE39F8D7B6E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35056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BAC9-7DB6-47A4-B581-FE39F8D7B6E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147326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5BAC9-7DB6-47A4-B581-FE39F8D7B6EC}"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417093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5BAC9-7DB6-47A4-B581-FE39F8D7B6E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337930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5BAC9-7DB6-47A4-B581-FE39F8D7B6EC}"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375794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5BAC9-7DB6-47A4-B581-FE39F8D7B6EC}"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69042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5BAC9-7DB6-47A4-B581-FE39F8D7B6EC}"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291078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5BAC9-7DB6-47A4-B581-FE39F8D7B6E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61865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5BAC9-7DB6-47A4-B581-FE39F8D7B6EC}"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C72D9-7589-4F70-9B8C-FB037029CA1E}" type="slidenum">
              <a:rPr lang="en-US" smtClean="0"/>
              <a:t>‹#›</a:t>
            </a:fld>
            <a:endParaRPr lang="en-US"/>
          </a:p>
        </p:txBody>
      </p:sp>
    </p:spTree>
    <p:extLst>
      <p:ext uri="{BB962C8B-B14F-4D97-AF65-F5344CB8AC3E}">
        <p14:creationId xmlns:p14="http://schemas.microsoft.com/office/powerpoint/2010/main" val="254801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5BAC9-7DB6-47A4-B581-FE39F8D7B6EC}" type="datetimeFigureOut">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C72D9-7589-4F70-9B8C-FB037029CA1E}" type="slidenum">
              <a:rPr lang="en-US" smtClean="0"/>
              <a:t>‹#›</a:t>
            </a:fld>
            <a:endParaRPr lang="en-US"/>
          </a:p>
        </p:txBody>
      </p:sp>
    </p:spTree>
    <p:extLst>
      <p:ext uri="{BB962C8B-B14F-4D97-AF65-F5344CB8AC3E}">
        <p14:creationId xmlns:p14="http://schemas.microsoft.com/office/powerpoint/2010/main" val="3851435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a:spLocks noChangeArrowheads="1"/>
          </p:cNvSpPr>
          <p:nvPr/>
        </p:nvSpPr>
        <p:spPr bwMode="auto">
          <a:xfrm>
            <a:off x="0" y="1504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 name="Group 11"/>
          <p:cNvGrpSpPr/>
          <p:nvPr/>
        </p:nvGrpSpPr>
        <p:grpSpPr>
          <a:xfrm>
            <a:off x="1385387" y="830958"/>
            <a:ext cx="7128792" cy="5763589"/>
            <a:chOff x="1043608" y="942514"/>
            <a:chExt cx="6734001" cy="4412698"/>
          </a:xfrm>
        </p:grpSpPr>
        <p:pic>
          <p:nvPicPr>
            <p:cNvPr id="2053" name="Obraz 25" descr="kozminski_univers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942514"/>
              <a:ext cx="1110978" cy="78212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2433869"/>
              <a:ext cx="532863" cy="59606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4" descr="Macintosh HD:Users:SJKingston:Desktop:Cambrid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2549992"/>
              <a:ext cx="475778" cy="593254"/>
            </a:xfrm>
            <a:prstGeom prst="rect">
              <a:avLst/>
            </a:prstGeom>
            <a:noFill/>
            <a:extLst>
              <a:ext uri="{909E8E84-426E-40DD-AFC4-6F175D3DCCD1}">
                <a14:hiddenFill xmlns:a14="http://schemas.microsoft.com/office/drawing/2010/main">
                  <a:solidFill>
                    <a:srgbClr val="FFFFFF"/>
                  </a:solidFill>
                </a14:hiddenFill>
              </a:ext>
            </a:extLst>
          </p:spPr>
        </p:pic>
        <p:pic>
          <p:nvPicPr>
            <p:cNvPr id="2052" name="Obraz 4" descr="UOS-Logo_RotFond_4C_v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51720" y="1096801"/>
              <a:ext cx="1195713" cy="37067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0"/>
            <p:cNvSpPr>
              <a:spLocks noChangeArrowheads="1"/>
            </p:cNvSpPr>
            <p:nvPr/>
          </p:nvSpPr>
          <p:spPr bwMode="auto">
            <a:xfrm>
              <a:off x="1043608" y="1471222"/>
              <a:ext cx="3233738" cy="646331"/>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000000"/>
                </a:solidFill>
                <a:effectLst/>
                <a:latin typeface="Cambria" pitchFamily="18"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rgbClr val="000000"/>
                  </a:solidFill>
                  <a:effectLst/>
                  <a:latin typeface="Cambria" pitchFamily="18" charset="0"/>
                  <a:ea typeface="Calibri" pitchFamily="34" charset="0"/>
                  <a:cs typeface="Arial" pitchFamily="34" charset="0"/>
                </a:rPr>
                <a:t>Osnabrück</a:t>
              </a:r>
              <a:r>
                <a:rPr kumimoji="0" lang="en-US" altLang="en-US" sz="1200"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 University</a:t>
              </a:r>
              <a:endParaRPr kumimoji="0" lang="pl-PL" alt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European Legal Studies Institute</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Pole tekstowe 2"/>
            <p:cNvSpPr txBox="1">
              <a:spLocks noChangeArrowheads="1"/>
            </p:cNvSpPr>
            <p:nvPr/>
          </p:nvSpPr>
          <p:spPr bwMode="auto">
            <a:xfrm>
              <a:off x="4427984" y="1602055"/>
              <a:ext cx="3349625" cy="6683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200" b="1" i="0" u="none" strike="noStrike" cap="none" normalizeH="0" baseline="0" dirty="0" err="1" smtClean="0">
                  <a:ln>
                    <a:noFill/>
                  </a:ln>
                  <a:solidFill>
                    <a:srgbClr val="000000"/>
                  </a:solidFill>
                  <a:effectLst/>
                  <a:latin typeface="Cambria" pitchFamily="18" charset="0"/>
                  <a:ea typeface="Calibri" pitchFamily="34" charset="0"/>
                  <a:cs typeface="Arial" pitchFamily="34" charset="0"/>
                </a:rPr>
                <a:t>Kozminski</a:t>
              </a:r>
              <a:r>
                <a:rPr kumimoji="0" lang="en-AU" altLang="en-US" sz="1200"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 University in Warsaw</a:t>
              </a:r>
              <a:endParaRPr kumimoji="0" lang="pl-PL" altLang="en-US"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200" b="1" i="0" u="none" strike="noStrike" cap="none" normalizeH="0" baseline="0" dirty="0" smtClean="0">
                  <a:ln>
                    <a:noFill/>
                  </a:ln>
                  <a:solidFill>
                    <a:srgbClr val="000000"/>
                  </a:solidFill>
                  <a:effectLst/>
                  <a:latin typeface="Cambria" pitchFamily="18" charset="0"/>
                  <a:ea typeface="Calibri" pitchFamily="34" charset="0"/>
                  <a:cs typeface="Arial" pitchFamily="34" charset="0"/>
                </a:rPr>
                <a:t>School of Law</a:t>
              </a:r>
              <a:endParaRPr kumimoji="0" lang="en-AU"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331640" y="3029932"/>
              <a:ext cx="2421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mbria" panose="02040503050406030204" pitchFamily="18" charset="0"/>
                  <a:cs typeface="Arial" pitchFamily="34" charset="0"/>
                </a:rPr>
                <a:t>Hebrew University of Jerusalem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chemeClr val="tx1"/>
                  </a:solidFill>
                  <a:effectLst/>
                  <a:latin typeface="Cambria" panose="02040503050406030204" pitchFamily="18" charset="0"/>
                  <a:cs typeface="Arial" pitchFamily="34" charset="0"/>
                </a:rPr>
                <a:t>Sacher</a:t>
              </a:r>
              <a:r>
                <a:rPr kumimoji="0" lang="en-US" altLang="en-US" sz="1200" b="1" i="0" u="none" strike="noStrike" cap="none" normalizeH="0" baseline="0" dirty="0" smtClean="0">
                  <a:ln>
                    <a:noFill/>
                  </a:ln>
                  <a:solidFill>
                    <a:schemeClr val="tx1"/>
                  </a:solidFill>
                  <a:effectLst/>
                  <a:latin typeface="Cambria" panose="02040503050406030204" pitchFamily="18" charset="0"/>
                  <a:cs typeface="Arial" pitchFamily="34" charset="0"/>
                </a:rPr>
                <a:t> Institute, Faculty of Law</a:t>
              </a:r>
            </a:p>
          </p:txBody>
        </p:sp>
        <p:sp>
          <p:nvSpPr>
            <p:cNvPr id="2" name="TextBox 1"/>
            <p:cNvSpPr txBox="1"/>
            <p:nvPr/>
          </p:nvSpPr>
          <p:spPr>
            <a:xfrm>
              <a:off x="3923928" y="2351387"/>
              <a:ext cx="1348446" cy="246221"/>
            </a:xfrm>
            <a:prstGeom prst="rect">
              <a:avLst/>
            </a:prstGeom>
            <a:noFill/>
          </p:spPr>
          <p:txBody>
            <a:bodyPr wrap="none" rtlCol="0">
              <a:spAutoFit/>
            </a:bodyPr>
            <a:lstStyle/>
            <a:p>
              <a:r>
                <a:rPr lang="en-US" sz="1000" b="1" dirty="0">
                  <a:latin typeface="Cambria" panose="02040503050406030204" pitchFamily="18" charset="0"/>
                </a:rPr>
                <a:t>i</a:t>
              </a:r>
              <a:r>
                <a:rPr lang="en-US" sz="1000" b="1" dirty="0" smtClean="0">
                  <a:latin typeface="Cambria" panose="02040503050406030204" pitchFamily="18" charset="0"/>
                </a:rPr>
                <a:t>n cooperation with</a:t>
              </a:r>
              <a:endParaRPr lang="en-US" sz="1000" b="1" dirty="0">
                <a:latin typeface="Cambria" panose="02040503050406030204" pitchFamily="18" charset="0"/>
              </a:endParaRPr>
            </a:p>
          </p:txBody>
        </p:sp>
        <p:sp>
          <p:nvSpPr>
            <p:cNvPr id="3" name="TextBox 2"/>
            <p:cNvSpPr txBox="1"/>
            <p:nvPr/>
          </p:nvSpPr>
          <p:spPr>
            <a:xfrm>
              <a:off x="5436096" y="3143245"/>
              <a:ext cx="1920333" cy="461665"/>
            </a:xfrm>
            <a:prstGeom prst="rect">
              <a:avLst/>
            </a:prstGeom>
            <a:noFill/>
          </p:spPr>
          <p:txBody>
            <a:bodyPr wrap="none" rtlCol="0">
              <a:spAutoFit/>
            </a:bodyPr>
            <a:lstStyle/>
            <a:p>
              <a:pPr algn="ctr"/>
              <a:r>
                <a:rPr lang="en-US" sz="1200" b="1" dirty="0" smtClean="0">
                  <a:latin typeface="Cambria" panose="02040503050406030204" pitchFamily="18" charset="0"/>
                </a:rPr>
                <a:t>University of Cambridge </a:t>
              </a:r>
            </a:p>
            <a:p>
              <a:pPr algn="ctr"/>
              <a:r>
                <a:rPr lang="en-US" sz="1200" b="1" dirty="0" smtClean="0">
                  <a:latin typeface="Cambria" panose="02040503050406030204" pitchFamily="18" charset="0"/>
                </a:rPr>
                <a:t>Centre for Public Law</a:t>
              </a:r>
              <a:endParaRPr lang="en-US" sz="1200" b="1" dirty="0">
                <a:latin typeface="Cambria" panose="02040503050406030204" pitchFamily="18" charset="0"/>
              </a:endParaRPr>
            </a:p>
          </p:txBody>
        </p:sp>
        <p:pic>
          <p:nvPicPr>
            <p:cNvPr id="17" name="Obraz 8" descr="C:\Users\Elaurea\Desktop\ssss.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67944" y="3469347"/>
              <a:ext cx="937597" cy="825366"/>
            </a:xfrm>
            <a:prstGeom prst="rect">
              <a:avLst/>
            </a:prstGeom>
            <a:noFill/>
            <a:ln>
              <a:noFill/>
            </a:ln>
          </p:spPr>
        </p:pic>
        <p:sp>
          <p:nvSpPr>
            <p:cNvPr id="10" name="TextBox 9"/>
            <p:cNvSpPr txBox="1"/>
            <p:nvPr/>
          </p:nvSpPr>
          <p:spPr>
            <a:xfrm>
              <a:off x="2022883" y="4294837"/>
              <a:ext cx="4914643" cy="1060375"/>
            </a:xfrm>
            <a:prstGeom prst="rect">
              <a:avLst/>
            </a:prstGeom>
            <a:noFill/>
          </p:spPr>
          <p:txBody>
            <a:bodyPr wrap="none" rtlCol="0">
              <a:spAutoFit/>
            </a:bodyPr>
            <a:lstStyle/>
            <a:p>
              <a:pPr algn="ctr"/>
              <a:r>
                <a:rPr lang="en-AU" sz="1200" b="1" dirty="0">
                  <a:latin typeface="Cambria" panose="02040503050406030204" pitchFamily="18" charset="0"/>
                </a:rPr>
                <a:t>International Association of Judicial Independence and World Peace </a:t>
              </a:r>
              <a:endParaRPr lang="en-AU" sz="1200" b="1" dirty="0" smtClean="0">
                <a:latin typeface="Cambria" panose="02040503050406030204" pitchFamily="18" charset="0"/>
              </a:endParaRPr>
            </a:p>
            <a:p>
              <a:pPr algn="ctr"/>
              <a:r>
                <a:rPr lang="en-AU" sz="1200" b="1" dirty="0" smtClean="0">
                  <a:latin typeface="Cambria" panose="02040503050406030204" pitchFamily="18" charset="0"/>
                </a:rPr>
                <a:t>International </a:t>
              </a:r>
              <a:r>
                <a:rPr lang="en-AU" sz="1200" b="1" dirty="0">
                  <a:latin typeface="Cambria" panose="02040503050406030204" pitchFamily="18" charset="0"/>
                </a:rPr>
                <a:t>Project on Judicial </a:t>
              </a:r>
              <a:r>
                <a:rPr lang="en-AU" sz="1200" b="1" dirty="0" smtClean="0">
                  <a:latin typeface="Cambria" panose="02040503050406030204" pitchFamily="18" charset="0"/>
                </a:rPr>
                <a:t>Independence</a:t>
              </a:r>
            </a:p>
            <a:p>
              <a:pPr algn="ctr"/>
              <a:endParaRPr lang="en-AU" sz="1200" b="1" dirty="0">
                <a:latin typeface="Cambria" panose="02040503050406030204" pitchFamily="18" charset="0"/>
              </a:endParaRPr>
            </a:p>
            <a:p>
              <a:pPr algn="ctr"/>
              <a:r>
                <a:rPr lang="en-AU" sz="1200" b="1" dirty="0" smtClean="0">
                  <a:latin typeface="Cambria" panose="02040503050406030204" pitchFamily="18" charset="0"/>
                </a:rPr>
                <a:t>International Conference on judicial independence 15-17 January 2016</a:t>
              </a:r>
            </a:p>
            <a:p>
              <a:pPr algn="ctr"/>
              <a:r>
                <a:rPr lang="en-AU" sz="2400" b="1" smtClean="0">
                  <a:latin typeface="Cambria" panose="02040503050406030204" pitchFamily="18" charset="0"/>
                </a:rPr>
                <a:t>Resolutions </a:t>
              </a:r>
              <a:endParaRPr lang="en-US" sz="2400" b="1" dirty="0">
                <a:latin typeface="Cambria" panose="02040503050406030204" pitchFamily="18" charset="0"/>
              </a:endParaRPr>
            </a:p>
            <a:p>
              <a:pPr algn="ctr"/>
              <a:endParaRPr lang="en-US" sz="1200" b="1" dirty="0">
                <a:latin typeface="Cambria" panose="02040503050406030204" pitchFamily="18" charset="0"/>
              </a:endParaRPr>
            </a:p>
          </p:txBody>
        </p:sp>
      </p:grpSp>
    </p:spTree>
    <p:extLst>
      <p:ext uri="{BB962C8B-B14F-4D97-AF65-F5344CB8AC3E}">
        <p14:creationId xmlns:p14="http://schemas.microsoft.com/office/powerpoint/2010/main" val="872886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Resolutions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p>
          <a:p>
            <a:pPr marL="0" indent="0" algn="ctr">
              <a:buNone/>
            </a:pPr>
            <a:r>
              <a:rPr lang="en-US" b="1" dirty="0" smtClean="0"/>
              <a:t>International Association of Judicial </a:t>
            </a:r>
          </a:p>
          <a:p>
            <a:pPr marL="0" indent="0" algn="ctr">
              <a:buNone/>
            </a:pPr>
            <a:r>
              <a:rPr lang="en-US" b="1" dirty="0" smtClean="0"/>
              <a:t>Independence and World Peace</a:t>
            </a:r>
          </a:p>
          <a:p>
            <a:pPr marL="0" indent="0" algn="ctr">
              <a:buNone/>
            </a:pPr>
            <a:r>
              <a:rPr lang="en-US" b="1" dirty="0" smtClean="0"/>
              <a:t>proposed resolution on</a:t>
            </a:r>
            <a:br>
              <a:rPr lang="en-US" b="1" dirty="0" smtClean="0"/>
            </a:br>
            <a:r>
              <a:rPr lang="en-US" b="1" dirty="0" smtClean="0"/>
              <a:t>recent violations of Judicial Independence</a:t>
            </a:r>
            <a:endParaRPr lang="en-US" dirty="0"/>
          </a:p>
        </p:txBody>
      </p:sp>
    </p:spTree>
    <p:extLst>
      <p:ext uri="{BB962C8B-B14F-4D97-AF65-F5344CB8AC3E}">
        <p14:creationId xmlns:p14="http://schemas.microsoft.com/office/powerpoint/2010/main" val="188671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r>
              <a:rPr lang="en-US" dirty="0"/>
              <a:t>We have seen an increase in the number of cases of States which have interfered with Judicial Independence. </a:t>
            </a:r>
          </a:p>
        </p:txBody>
      </p:sp>
    </p:spTree>
    <p:extLst>
      <p:ext uri="{BB962C8B-B14F-4D97-AF65-F5344CB8AC3E}">
        <p14:creationId xmlns:p14="http://schemas.microsoft.com/office/powerpoint/2010/main" val="294821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Poland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new Polish government has passed a law concerning the Constitutional Tribunal, depriving it from all features of an independent Institution. Critics argue that it is really a sort of fundamental change in the system of government done by the legally elected government without authority to change the constitution and the foundation of the separation of powers.</a:t>
            </a:r>
          </a:p>
          <a:p>
            <a:pPr marL="0" indent="0">
              <a:buNone/>
            </a:pPr>
            <a:r>
              <a:rPr lang="en-US" sz="3000" dirty="0"/>
              <a:t>http://www.bloombergview.com/articles/2015-12-31/poland-s-new-leaders-take-aim-at-democracy</a:t>
            </a:r>
          </a:p>
          <a:p>
            <a:endParaRPr lang="en-US" sz="3000" dirty="0"/>
          </a:p>
        </p:txBody>
      </p:sp>
    </p:spTree>
    <p:extLst>
      <p:ext uri="{BB962C8B-B14F-4D97-AF65-F5344CB8AC3E}">
        <p14:creationId xmlns:p14="http://schemas.microsoft.com/office/powerpoint/2010/main" val="11353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Turkey, 49 Turkish Judges and Prosecutors were unlawfully and arbitrarily suspended from office by the Turkish High Council of Judges and Prosecutors (HYSK) for nearly five months. The HYSK was under the total control of the government following the October 2014 elections. Since then thousands of judges and prosecutors were relocated against their will and contrary to the principles the HYSK.</a:t>
            </a:r>
          </a:p>
          <a:p>
            <a:pPr marL="0" indent="0">
              <a:buNone/>
            </a:pPr>
            <a:r>
              <a:rPr lang="en-US" sz="3000" dirty="0"/>
              <a:t>http://www.sabah.com.tr/gundem/2015/02/12/yargida-cekirdek-kadroya-buyuk-temizlik</a:t>
            </a:r>
          </a:p>
          <a:p>
            <a:endParaRPr lang="en-US" dirty="0"/>
          </a:p>
        </p:txBody>
      </p:sp>
    </p:spTree>
    <p:extLst>
      <p:ext uri="{BB962C8B-B14F-4D97-AF65-F5344CB8AC3E}">
        <p14:creationId xmlns:p14="http://schemas.microsoft.com/office/powerpoint/2010/main" val="244453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Kansas,USA</a:t>
            </a:r>
            <a:endParaRPr lang="en-US" dirty="0"/>
          </a:p>
        </p:txBody>
      </p:sp>
      <p:sp>
        <p:nvSpPr>
          <p:cNvPr id="3" name="Content Placeholder 2"/>
          <p:cNvSpPr>
            <a:spLocks noGrp="1"/>
          </p:cNvSpPr>
          <p:nvPr>
            <p:ph idx="1"/>
          </p:nvPr>
        </p:nvSpPr>
        <p:spPr/>
        <p:txBody>
          <a:bodyPr>
            <a:normAutofit lnSpcReduction="10000"/>
          </a:bodyPr>
          <a:lstStyle/>
          <a:p>
            <a:r>
              <a:rPr lang="en-US" dirty="0" smtClean="0"/>
              <a:t>Recently we saw the Kansas legislature make funding for state courts contingent on those courts not invalidating a measure of the state supreme court. While the legislation has since been repealed, a clear violation of judicial independence occurred. </a:t>
            </a:r>
          </a:p>
          <a:p>
            <a:pPr marL="0" indent="0">
              <a:buNone/>
            </a:pPr>
            <a:r>
              <a:rPr lang="en-US" sz="2400" dirty="0" smtClean="0"/>
              <a:t>For more information See New York Times report http://www.nytimes.com/2015/06/07/us/courts-budget-intensifies-kansas-dispute-over-powers.html?emc=edit_th_20150607&amp;nl=todaysheadlines&amp;nlid=66631261</a:t>
            </a:r>
          </a:p>
          <a:p>
            <a:endParaRPr lang="en-US" dirty="0"/>
          </a:p>
        </p:txBody>
      </p:sp>
    </p:spTree>
    <p:extLst>
      <p:ext uri="{BB962C8B-B14F-4D97-AF65-F5344CB8AC3E}">
        <p14:creationId xmlns:p14="http://schemas.microsoft.com/office/powerpoint/2010/main" val="174410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Expression of Concern and Call for Action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dirty="0"/>
              <a:t>In view of these violations the International Association of Judicial Independence and World Peace expresses its concern with these attempts to interfere with Judicial Independence in a number of countries and calls upon the relevant authorities in each jurisdiction to reconsider its actions and in the proper cases to introduce remedial amendments with the purpose of retracting and withdrawing from these actions.    </a:t>
            </a:r>
          </a:p>
          <a:p>
            <a:endParaRPr lang="en-US" dirty="0"/>
          </a:p>
        </p:txBody>
      </p:sp>
    </p:spTree>
    <p:extLst>
      <p:ext uri="{BB962C8B-B14F-4D97-AF65-F5344CB8AC3E}">
        <p14:creationId xmlns:p14="http://schemas.microsoft.com/office/powerpoint/2010/main" val="968418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348</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Proposed Resolutions </vt:lpstr>
      <vt:lpstr>Background </vt:lpstr>
      <vt:lpstr>Poland </vt:lpstr>
      <vt:lpstr>TURKEY</vt:lpstr>
      <vt:lpstr>Kansas,USA</vt:lpstr>
      <vt:lpstr>Expression of Concern and Call for Action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think</dc:creator>
  <cp:lastModifiedBy>think</cp:lastModifiedBy>
  <cp:revision>6</cp:revision>
  <cp:lastPrinted>2016-01-14T20:47:57Z</cp:lastPrinted>
  <dcterms:created xsi:type="dcterms:W3CDTF">2016-01-14T19:59:50Z</dcterms:created>
  <dcterms:modified xsi:type="dcterms:W3CDTF">2016-01-21T14:42:01Z</dcterms:modified>
</cp:coreProperties>
</file>